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3" r:id="rId3"/>
    <p:sldId id="261" r:id="rId4"/>
    <p:sldId id="262" r:id="rId5"/>
    <p:sldId id="257" r:id="rId6"/>
    <p:sldId id="258" r:id="rId7"/>
    <p:sldId id="259" r:id="rId8"/>
    <p:sldId id="260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10/19/2014</a:t>
            </a:fld>
            <a:endParaRPr 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sh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10/19/2014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sh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10/19/2014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sh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10/19/2014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sh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10/19/2014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sh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10/19/2014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sh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10/19/2014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sh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10/19/2014</a:t>
            </a:fld>
            <a:endParaRPr lang="en-US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slow">
    <p:push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10/19/2014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sh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10/19/2014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sh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10/19/2014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sh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82"/>
            </a:gs>
            <a:gs pos="30000">
              <a:srgbClr val="66008F"/>
            </a:gs>
            <a:gs pos="64999">
              <a:srgbClr val="BA0066"/>
            </a:gs>
            <a:gs pos="89999">
              <a:srgbClr val="FF0000"/>
            </a:gs>
            <a:gs pos="100000">
              <a:srgbClr val="FF8200"/>
            </a:gs>
          </a:gsLst>
          <a:lin ang="130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10/19/2014</a:t>
            </a:fld>
            <a:endParaRPr lang="en-US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>
    <p:push dir="d"/>
  </p:transition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 ?><Relationships xmlns="http://schemas.openxmlformats.org/package/2006/relationships"><Relationship Id="rId2" Target="../media/image1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 ?><Relationships xmlns="http://schemas.openxmlformats.org/package/2006/relationships"><Relationship Id="rId3" Target="../media/image3.jpeg" Type="http://schemas.openxmlformats.org/officeDocument/2006/relationships/image"/><Relationship Id="rId2" Target="http://www.wikipedia.org/" TargetMode="External" Type="http://schemas.openxmlformats.org/officeDocument/2006/relationships/hyperlink"/><Relationship Id="rId1" Target="../slideLayouts/slideLayout2.xml" Type="http://schemas.openxmlformats.org/officeDocument/2006/relationships/slideLayout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09600" y="1600200"/>
            <a:ext cx="6480048" cy="2301240"/>
          </a:xfrm>
        </p:spPr>
        <p:txBody>
          <a:bodyPr/>
          <a:lstStyle/>
          <a:p>
            <a:pPr algn="ctr"/>
            <a:r>
              <a:rPr lang="uk-UA" dirty="0" smtClean="0"/>
              <a:t>Місце хімії серед наук про </a:t>
            </a:r>
            <a:r>
              <a:rPr lang="uk-UA" dirty="0" smtClean="0"/>
              <a:t>природу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6000" y="3429000"/>
            <a:ext cx="6480048" cy="2819400"/>
          </a:xfrm>
        </p:spPr>
        <p:txBody>
          <a:bodyPr>
            <a:normAutofit/>
          </a:bodyPr>
          <a:lstStyle/>
          <a:p>
            <a:pPr algn="ctr"/>
            <a:r>
              <a:rPr lang="uk-UA" dirty="0" smtClean="0"/>
              <a:t>Роботу виконувала</a:t>
            </a:r>
          </a:p>
          <a:p>
            <a:pPr algn="ctr"/>
            <a:r>
              <a:rPr lang="uk-UA" dirty="0" smtClean="0"/>
              <a:t>у</a:t>
            </a:r>
            <a:r>
              <a:rPr lang="uk-UA" dirty="0" smtClean="0"/>
              <a:t>чениця </a:t>
            </a:r>
            <a:r>
              <a:rPr lang="uk-UA" dirty="0" smtClean="0"/>
              <a:t>9 класу </a:t>
            </a:r>
          </a:p>
          <a:p>
            <a:pPr algn="ctr"/>
            <a:r>
              <a:rPr lang="uk-UA" dirty="0" smtClean="0"/>
              <a:t>КЗО НВК </a:t>
            </a:r>
            <a:r>
              <a:rPr lang="uk-UA" dirty="0" smtClean="0"/>
              <a:t>№ </a:t>
            </a:r>
            <a:r>
              <a:rPr lang="uk-UA" dirty="0" smtClean="0"/>
              <a:t>125   ДМР</a:t>
            </a:r>
            <a:endParaRPr lang="uk-UA" dirty="0" smtClean="0"/>
          </a:p>
          <a:p>
            <a:pPr algn="ctr"/>
            <a:r>
              <a:rPr lang="uk-UA" dirty="0" smtClean="0"/>
              <a:t>Іванова </a:t>
            </a:r>
            <a:r>
              <a:rPr lang="uk-UA" dirty="0" smtClean="0"/>
              <a:t>Марія</a:t>
            </a:r>
          </a:p>
          <a:p>
            <a:pPr algn="ctr"/>
            <a:r>
              <a:rPr lang="uk-UA" dirty="0" smtClean="0"/>
              <a:t>Керівник: </a:t>
            </a:r>
            <a:r>
              <a:rPr lang="uk-UA" dirty="0" err="1" smtClean="0"/>
              <a:t>Христюк</a:t>
            </a:r>
            <a:r>
              <a:rPr lang="uk-UA" dirty="0" smtClean="0"/>
              <a:t> О.Г.</a:t>
            </a:r>
            <a:endParaRPr lang="ru-RU" dirty="0"/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План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/>
              <a:t>Хімія в історії людини.</a:t>
            </a:r>
          </a:p>
          <a:p>
            <a:r>
              <a:rPr lang="uk-UA" dirty="0" smtClean="0"/>
              <a:t>Три основні науки про природу.</a:t>
            </a:r>
          </a:p>
          <a:p>
            <a:r>
              <a:rPr lang="uk-UA" dirty="0" smtClean="0"/>
              <a:t>Сучасна хімія.</a:t>
            </a:r>
          </a:p>
          <a:p>
            <a:r>
              <a:rPr lang="uk-UA" dirty="0" smtClean="0"/>
              <a:t>Як пов'язана хімія з іншими науками.</a:t>
            </a:r>
          </a:p>
          <a:p>
            <a:r>
              <a:rPr lang="uk-UA" dirty="0" smtClean="0"/>
              <a:t>Найважливіші особливості сучасної хімії.</a:t>
            </a:r>
          </a:p>
          <a:p>
            <a:r>
              <a:rPr lang="uk-UA" dirty="0" smtClean="0"/>
              <a:t>Висновки.</a:t>
            </a:r>
            <a:endParaRPr lang="ru-RU" dirty="0"/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Хімія в історії людини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 smtClean="0"/>
              <a:t>     </a:t>
            </a:r>
            <a:r>
              <a:rPr lang="ru-RU" dirty="0" err="1" smtClean="0"/>
              <a:t>Хімія</a:t>
            </a:r>
            <a:r>
              <a:rPr lang="ru-RU" dirty="0" smtClean="0"/>
              <a:t>, наука про склад </a:t>
            </a:r>
            <a:r>
              <a:rPr lang="ru-RU" dirty="0" err="1" smtClean="0"/>
              <a:t>речовин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їх</a:t>
            </a:r>
            <a:r>
              <a:rPr lang="ru-RU" dirty="0" smtClean="0"/>
              <a:t> </a:t>
            </a:r>
            <a:r>
              <a:rPr lang="ru-RU" dirty="0" err="1" smtClean="0"/>
              <a:t>перетворення</a:t>
            </a:r>
            <a:r>
              <a:rPr lang="ru-RU" dirty="0" smtClean="0"/>
              <a:t>, </a:t>
            </a:r>
            <a:r>
              <a:rPr lang="ru-RU" dirty="0" err="1" smtClean="0"/>
              <a:t>починається</a:t>
            </a:r>
            <a:r>
              <a:rPr lang="ru-RU" dirty="0" smtClean="0"/>
              <a:t> </a:t>
            </a:r>
            <a:r>
              <a:rPr lang="ru-RU" dirty="0" err="1" smtClean="0"/>
              <a:t>з</a:t>
            </a:r>
            <a:r>
              <a:rPr lang="ru-RU" dirty="0" smtClean="0"/>
              <a:t> </a:t>
            </a:r>
            <a:r>
              <a:rPr lang="ru-RU" dirty="0" err="1" smtClean="0"/>
              <a:t>відкриття</a:t>
            </a:r>
            <a:r>
              <a:rPr lang="ru-RU" dirty="0" smtClean="0"/>
              <a:t> </a:t>
            </a:r>
            <a:r>
              <a:rPr lang="ru-RU" dirty="0" err="1" smtClean="0"/>
              <a:t>людиною</a:t>
            </a:r>
            <a:r>
              <a:rPr lang="ru-RU" dirty="0" smtClean="0"/>
              <a:t> </a:t>
            </a:r>
            <a:r>
              <a:rPr lang="ru-RU" dirty="0" err="1" smtClean="0"/>
              <a:t>здатності</a:t>
            </a:r>
            <a:r>
              <a:rPr lang="ru-RU" dirty="0" smtClean="0"/>
              <a:t> </a:t>
            </a:r>
            <a:r>
              <a:rPr lang="ru-RU" dirty="0" err="1" smtClean="0"/>
              <a:t>вогню</a:t>
            </a:r>
            <a:r>
              <a:rPr lang="ru-RU" dirty="0" smtClean="0"/>
              <a:t> </a:t>
            </a:r>
            <a:r>
              <a:rPr lang="ru-RU" dirty="0" err="1" smtClean="0"/>
              <a:t>змінювати</a:t>
            </a:r>
            <a:r>
              <a:rPr lang="ru-RU" dirty="0" smtClean="0"/>
              <a:t> </a:t>
            </a:r>
            <a:r>
              <a:rPr lang="ru-RU" dirty="0" err="1" smtClean="0"/>
              <a:t>природні</a:t>
            </a:r>
            <a:r>
              <a:rPr lang="ru-RU" dirty="0" smtClean="0"/>
              <a:t> </a:t>
            </a:r>
            <a:r>
              <a:rPr lang="ru-RU" dirty="0" err="1" smtClean="0"/>
              <a:t>матеріали</a:t>
            </a:r>
            <a:r>
              <a:rPr lang="ru-RU" dirty="0" smtClean="0"/>
              <a:t>. Люди </a:t>
            </a:r>
            <a:r>
              <a:rPr lang="ru-RU" dirty="0" err="1" smtClean="0"/>
              <a:t>уміли</a:t>
            </a:r>
            <a:r>
              <a:rPr lang="ru-RU" dirty="0" smtClean="0"/>
              <a:t> </a:t>
            </a:r>
            <a:r>
              <a:rPr lang="ru-RU" dirty="0" err="1" smtClean="0"/>
              <a:t>виплавляти</a:t>
            </a:r>
            <a:r>
              <a:rPr lang="ru-RU" dirty="0" smtClean="0"/>
              <a:t> </a:t>
            </a:r>
            <a:r>
              <a:rPr lang="ru-RU" dirty="0" err="1" smtClean="0"/>
              <a:t>мідь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бронзу, </a:t>
            </a:r>
            <a:r>
              <a:rPr lang="ru-RU" dirty="0" err="1" smtClean="0"/>
              <a:t>обпалювати</a:t>
            </a:r>
            <a:r>
              <a:rPr lang="ru-RU" dirty="0" smtClean="0"/>
              <a:t> </a:t>
            </a:r>
            <a:r>
              <a:rPr lang="ru-RU" dirty="0" err="1" smtClean="0"/>
              <a:t>глиняні</a:t>
            </a:r>
            <a:r>
              <a:rPr lang="ru-RU" dirty="0" smtClean="0"/>
              <a:t> </a:t>
            </a:r>
            <a:r>
              <a:rPr lang="ru-RU" dirty="0" err="1" smtClean="0"/>
              <a:t>вироби</a:t>
            </a:r>
            <a:r>
              <a:rPr lang="ru-RU" dirty="0" smtClean="0"/>
              <a:t>, </a:t>
            </a:r>
            <a:r>
              <a:rPr lang="ru-RU" dirty="0" err="1" smtClean="0"/>
              <a:t>отримувати</a:t>
            </a:r>
            <a:r>
              <a:rPr lang="ru-RU" dirty="0" smtClean="0"/>
              <a:t> </a:t>
            </a:r>
            <a:r>
              <a:rPr lang="ru-RU" dirty="0" err="1" smtClean="0"/>
              <a:t>скло</a:t>
            </a:r>
            <a:r>
              <a:rPr lang="ru-RU" dirty="0" smtClean="0"/>
              <a:t> </a:t>
            </a:r>
            <a:r>
              <a:rPr lang="ru-RU" dirty="0" err="1" smtClean="0"/>
              <a:t>ще</a:t>
            </a:r>
            <a:r>
              <a:rPr lang="ru-RU" dirty="0" smtClean="0"/>
              <a:t> за 4000 </a:t>
            </a:r>
            <a:r>
              <a:rPr lang="ru-RU" dirty="0" err="1" smtClean="0"/>
              <a:t>років</a:t>
            </a:r>
            <a:r>
              <a:rPr lang="ru-RU" dirty="0" smtClean="0"/>
              <a:t> до н.е. З 7 в. до н.е. </a:t>
            </a:r>
            <a:r>
              <a:rPr lang="ru-RU" dirty="0" err="1" smtClean="0"/>
              <a:t>Єгипет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Месопотамія</a:t>
            </a:r>
            <a:r>
              <a:rPr lang="ru-RU" dirty="0" smtClean="0"/>
              <a:t> стали центрами </a:t>
            </a:r>
            <a:r>
              <a:rPr lang="ru-RU" dirty="0" err="1" smtClean="0"/>
              <a:t>виробництва</a:t>
            </a:r>
            <a:r>
              <a:rPr lang="ru-RU" dirty="0" smtClean="0"/>
              <a:t> </a:t>
            </a:r>
            <a:r>
              <a:rPr lang="ru-RU" dirty="0" err="1" smtClean="0"/>
              <a:t>барвників</a:t>
            </a:r>
            <a:r>
              <a:rPr lang="ru-RU" dirty="0" smtClean="0"/>
              <a:t>; там же </a:t>
            </a:r>
            <a:r>
              <a:rPr lang="ru-RU" dirty="0" err="1" smtClean="0"/>
              <a:t>отримували</a:t>
            </a:r>
            <a:r>
              <a:rPr lang="ru-RU" dirty="0" smtClean="0"/>
              <a:t> в чистому </a:t>
            </a:r>
            <a:r>
              <a:rPr lang="ru-RU" dirty="0" err="1" smtClean="0"/>
              <a:t>вигляді</a:t>
            </a:r>
            <a:r>
              <a:rPr lang="ru-RU" dirty="0" smtClean="0"/>
              <a:t> золото, </a:t>
            </a:r>
            <a:r>
              <a:rPr lang="ru-RU" dirty="0" err="1" smtClean="0"/>
              <a:t>срібло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інші</a:t>
            </a:r>
            <a:r>
              <a:rPr lang="ru-RU" dirty="0" smtClean="0"/>
              <a:t> метали. </a:t>
            </a:r>
            <a:r>
              <a:rPr lang="ru-RU" dirty="0" err="1" smtClean="0"/>
              <a:t>Приблизно</a:t>
            </a:r>
            <a:r>
              <a:rPr lang="ru-RU" dirty="0" smtClean="0"/>
              <a:t> </a:t>
            </a:r>
            <a:r>
              <a:rPr lang="ru-RU" dirty="0" err="1" smtClean="0"/>
              <a:t>з</a:t>
            </a:r>
            <a:r>
              <a:rPr lang="ru-RU" dirty="0" smtClean="0"/>
              <a:t> 1500 до 350 до н.е. для </a:t>
            </a:r>
            <a:r>
              <a:rPr lang="ru-RU" dirty="0" err="1" smtClean="0"/>
              <a:t>виробництва</a:t>
            </a:r>
            <a:r>
              <a:rPr lang="ru-RU" dirty="0" smtClean="0"/>
              <a:t> </a:t>
            </a:r>
            <a:r>
              <a:rPr lang="ru-RU" dirty="0" err="1" smtClean="0"/>
              <a:t>барвників</a:t>
            </a:r>
            <a:r>
              <a:rPr lang="ru-RU" dirty="0" smtClean="0"/>
              <a:t> </a:t>
            </a:r>
            <a:r>
              <a:rPr lang="ru-RU" dirty="0" err="1" smtClean="0"/>
              <a:t>використали</a:t>
            </a:r>
            <a:r>
              <a:rPr lang="ru-RU" dirty="0" smtClean="0"/>
              <a:t> перегонку, а метали </a:t>
            </a:r>
            <a:r>
              <a:rPr lang="ru-RU" dirty="0" err="1" smtClean="0"/>
              <a:t>виплавляли</a:t>
            </a:r>
            <a:r>
              <a:rPr lang="ru-RU" dirty="0" smtClean="0"/>
              <a:t> </a:t>
            </a:r>
            <a:r>
              <a:rPr lang="ru-RU" dirty="0" err="1" smtClean="0"/>
              <a:t>з</a:t>
            </a:r>
            <a:r>
              <a:rPr lang="ru-RU" dirty="0" smtClean="0"/>
              <a:t> руд, </a:t>
            </a:r>
            <a:r>
              <a:rPr lang="ru-RU" dirty="0" err="1" smtClean="0"/>
              <a:t>змішуючи</a:t>
            </a:r>
            <a:r>
              <a:rPr lang="ru-RU" dirty="0" smtClean="0"/>
              <a:t> </a:t>
            </a:r>
            <a:r>
              <a:rPr lang="ru-RU" dirty="0" err="1" smtClean="0"/>
              <a:t>їх</a:t>
            </a:r>
            <a:r>
              <a:rPr lang="ru-RU" dirty="0" smtClean="0"/>
              <a:t> </a:t>
            </a:r>
            <a:r>
              <a:rPr lang="ru-RU" dirty="0" err="1" smtClean="0"/>
              <a:t>з</a:t>
            </a:r>
            <a:r>
              <a:rPr lang="ru-RU" dirty="0" smtClean="0"/>
              <a:t> </a:t>
            </a:r>
            <a:r>
              <a:rPr lang="ru-RU" dirty="0" err="1" smtClean="0"/>
              <a:t>деревним</a:t>
            </a:r>
            <a:r>
              <a:rPr lang="ru-RU" dirty="0" smtClean="0"/>
              <a:t> </a:t>
            </a:r>
            <a:r>
              <a:rPr lang="ru-RU" dirty="0" err="1" smtClean="0"/>
              <a:t>вугіллям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продуваючи</a:t>
            </a:r>
            <a:r>
              <a:rPr lang="ru-RU" dirty="0" smtClean="0"/>
              <a:t> через </a:t>
            </a:r>
            <a:r>
              <a:rPr lang="ru-RU" dirty="0" err="1" smtClean="0"/>
              <a:t>суміш</a:t>
            </a:r>
            <a:r>
              <a:rPr lang="ru-RU" dirty="0" smtClean="0"/>
              <a:t>, </a:t>
            </a:r>
            <a:r>
              <a:rPr lang="ru-RU" dirty="0" err="1" smtClean="0"/>
              <a:t>що</a:t>
            </a:r>
            <a:r>
              <a:rPr lang="ru-RU" dirty="0" smtClean="0"/>
              <a:t> </a:t>
            </a:r>
            <a:r>
              <a:rPr lang="ru-RU" dirty="0" err="1" smtClean="0"/>
              <a:t>горить</a:t>
            </a:r>
            <a:r>
              <a:rPr lang="ru-RU" dirty="0" smtClean="0"/>
              <a:t> - </a:t>
            </a:r>
            <a:r>
              <a:rPr lang="ru-RU" dirty="0" err="1" smtClean="0"/>
              <a:t>повітря</a:t>
            </a:r>
            <a:r>
              <a:rPr lang="ru-RU" dirty="0" smtClean="0"/>
              <a:t>. Самим процедурам </a:t>
            </a:r>
            <a:r>
              <a:rPr lang="ru-RU" dirty="0" err="1" smtClean="0"/>
              <a:t>перетворення</a:t>
            </a:r>
            <a:r>
              <a:rPr lang="ru-RU" dirty="0" smtClean="0"/>
              <a:t> </a:t>
            </a:r>
            <a:r>
              <a:rPr lang="ru-RU" dirty="0" err="1" smtClean="0"/>
              <a:t>природних</a:t>
            </a:r>
            <a:r>
              <a:rPr lang="ru-RU" dirty="0" smtClean="0"/>
              <a:t> </a:t>
            </a:r>
            <a:r>
              <a:rPr lang="ru-RU" dirty="0" err="1" smtClean="0"/>
              <a:t>матеріалів</a:t>
            </a:r>
            <a:r>
              <a:rPr lang="ru-RU" dirty="0" smtClean="0"/>
              <a:t> давали </a:t>
            </a:r>
            <a:r>
              <a:rPr lang="ru-RU" dirty="0" err="1" smtClean="0"/>
              <a:t>містичне</a:t>
            </a:r>
            <a:r>
              <a:rPr lang="ru-RU" dirty="0" smtClean="0"/>
              <a:t> </a:t>
            </a:r>
            <a:r>
              <a:rPr lang="ru-RU" dirty="0" err="1" smtClean="0"/>
              <a:t>значення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914400"/>
            <a:ext cx="8001000" cy="4525963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uk-UA" dirty="0" smtClean="0"/>
              <a:t>    Розрізняють три основні науки про природу-фізику,хімію,біологію, предметом вивчення яких є </a:t>
            </a:r>
            <a:r>
              <a:rPr lang="uk-UA" i="1" dirty="0" smtClean="0"/>
              <a:t>матерія</a:t>
            </a:r>
            <a:r>
              <a:rPr lang="uk-UA" dirty="0" smtClean="0"/>
              <a:t>, тобто все існуюче, суще, увесь світ, що нас оточує,з усією різноманітністю його існування і перетворень. Невід</a:t>
            </a:r>
            <a:r>
              <a:rPr lang="en-US" dirty="0" smtClean="0"/>
              <a:t>’</a:t>
            </a:r>
            <a:r>
              <a:rPr lang="uk-UA" dirty="0" smtClean="0"/>
              <a:t>ємною  властивістю існування матерії є рух. Матерія перебуває у безперервному русі. Форми цього руху – надзвичайно різноманітні та взаємопов'язані. </a:t>
            </a:r>
            <a:endParaRPr lang="ru-RU" dirty="0"/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</a:t>
            </a:r>
            <a:r>
              <a:rPr lang="uk-UA" dirty="0" err="1" smtClean="0"/>
              <a:t>учасна</a:t>
            </a:r>
            <a:r>
              <a:rPr lang="uk-UA" dirty="0" smtClean="0"/>
              <a:t> хімія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dirty="0" smtClean="0"/>
              <a:t>    </a:t>
            </a:r>
            <a:r>
              <a:rPr lang="ru-RU" dirty="0" err="1" smtClean="0"/>
              <a:t>Сучасна</a:t>
            </a:r>
            <a:r>
              <a:rPr lang="ru-RU" dirty="0" smtClean="0"/>
              <a:t> </a:t>
            </a:r>
            <a:r>
              <a:rPr lang="ru-RU" dirty="0" err="1" smtClean="0"/>
              <a:t>хімія</a:t>
            </a:r>
            <a:r>
              <a:rPr lang="ru-RU" dirty="0" smtClean="0"/>
              <a:t> представлена </a:t>
            </a:r>
            <a:r>
              <a:rPr lang="ru-RU" dirty="0" err="1" smtClean="0"/>
              <a:t>безліччю</a:t>
            </a:r>
            <a:r>
              <a:rPr lang="ru-RU" dirty="0" smtClean="0"/>
              <a:t> </a:t>
            </a:r>
            <a:r>
              <a:rPr lang="ru-RU" dirty="0" err="1" smtClean="0"/>
              <a:t>різних</a:t>
            </a:r>
            <a:r>
              <a:rPr lang="ru-RU" dirty="0" smtClean="0"/>
              <a:t> </a:t>
            </a:r>
            <a:r>
              <a:rPr lang="ru-RU" dirty="0" err="1" smtClean="0"/>
              <a:t>напрямів</a:t>
            </a:r>
            <a:r>
              <a:rPr lang="ru-RU" dirty="0" smtClean="0"/>
              <a:t> </a:t>
            </a:r>
            <a:r>
              <a:rPr lang="ru-RU" dirty="0" err="1" smtClean="0"/>
              <a:t>розвитку</a:t>
            </a:r>
            <a:r>
              <a:rPr lang="ru-RU" dirty="0" smtClean="0"/>
              <a:t> </a:t>
            </a:r>
            <a:r>
              <a:rPr lang="ru-RU" dirty="0" err="1" smtClean="0"/>
              <a:t>знань</a:t>
            </a:r>
            <a:r>
              <a:rPr lang="ru-RU" smtClean="0"/>
              <a:t> пр</a:t>
            </a:r>
            <a:r>
              <a:rPr lang="uk-UA" dirty="0" smtClean="0"/>
              <a:t>о </a:t>
            </a:r>
            <a:r>
              <a:rPr lang="ru-RU" dirty="0" smtClean="0"/>
              <a:t>природу, </a:t>
            </a:r>
            <a:r>
              <a:rPr lang="ru-RU" dirty="0" err="1" smtClean="0"/>
              <a:t>речовини</a:t>
            </a:r>
            <a:r>
              <a:rPr lang="ru-RU" dirty="0" smtClean="0"/>
              <a:t> й </a:t>
            </a:r>
            <a:r>
              <a:rPr lang="ru-RU" dirty="0" err="1" smtClean="0"/>
              <a:t>способи</a:t>
            </a:r>
            <a:r>
              <a:rPr lang="ru-RU" dirty="0" smtClean="0"/>
              <a:t> </a:t>
            </a:r>
            <a:r>
              <a:rPr lang="ru-RU" dirty="0" err="1" smtClean="0"/>
              <a:t>їх</a:t>
            </a:r>
            <a:r>
              <a:rPr lang="ru-RU" dirty="0" smtClean="0"/>
              <a:t> </a:t>
            </a:r>
            <a:r>
              <a:rPr lang="ru-RU" dirty="0" err="1" smtClean="0"/>
              <a:t>перетворення</a:t>
            </a:r>
            <a:r>
              <a:rPr lang="ru-RU" dirty="0" smtClean="0"/>
              <a:t>. </a:t>
            </a:r>
            <a:r>
              <a:rPr lang="ru-RU" dirty="0" err="1" smtClean="0"/>
              <a:t>Однак</a:t>
            </a:r>
            <a:r>
              <a:rPr lang="ru-RU" dirty="0" smtClean="0"/>
              <a:t> вона не </a:t>
            </a:r>
            <a:r>
              <a:rPr lang="ru-RU" dirty="0" err="1" smtClean="0"/>
              <a:t>є</a:t>
            </a:r>
            <a:r>
              <a:rPr lang="ru-RU" dirty="0" smtClean="0"/>
              <a:t> простою сумою </a:t>
            </a:r>
            <a:r>
              <a:rPr lang="ru-RU" dirty="0" err="1" smtClean="0"/>
              <a:t>знань</a:t>
            </a:r>
            <a:r>
              <a:rPr lang="ru-RU" dirty="0" smtClean="0"/>
              <a:t> про </a:t>
            </a:r>
            <a:r>
              <a:rPr lang="ru-RU" dirty="0" err="1" smtClean="0"/>
              <a:t>речовини</a:t>
            </a:r>
            <a:r>
              <a:rPr lang="ru-RU" dirty="0" smtClean="0"/>
              <a:t>, </a:t>
            </a:r>
            <a:r>
              <a:rPr lang="ru-RU" dirty="0" err="1" smtClean="0"/>
              <a:t>накопиченою</a:t>
            </a:r>
            <a:r>
              <a:rPr lang="ru-RU" dirty="0" smtClean="0"/>
              <a:t> </a:t>
            </a:r>
            <a:r>
              <a:rPr lang="ru-RU" dirty="0" err="1" smtClean="0"/>
              <a:t>завдяки</a:t>
            </a:r>
            <a:r>
              <a:rPr lang="ru-RU" dirty="0" smtClean="0"/>
              <a:t> </a:t>
            </a:r>
            <a:r>
              <a:rPr lang="ru-RU" dirty="0" err="1" smtClean="0"/>
              <a:t>копіткій</a:t>
            </a:r>
            <a:r>
              <a:rPr lang="ru-RU" dirty="0" smtClean="0"/>
              <a:t> </a:t>
            </a:r>
            <a:r>
              <a:rPr lang="ru-RU" dirty="0" err="1" smtClean="0"/>
              <a:t>праці</a:t>
            </a:r>
            <a:r>
              <a:rPr lang="ru-RU" dirty="0" smtClean="0"/>
              <a:t> </a:t>
            </a:r>
            <a:r>
              <a:rPr lang="ru-RU" dirty="0" err="1" smtClean="0"/>
              <a:t>багатьох</a:t>
            </a:r>
            <a:r>
              <a:rPr lang="ru-RU" dirty="0" smtClean="0"/>
              <a:t> </a:t>
            </a:r>
            <a:r>
              <a:rPr lang="ru-RU" dirty="0" err="1" smtClean="0"/>
              <a:t>поколінь</a:t>
            </a:r>
            <a:r>
              <a:rPr lang="ru-RU" dirty="0" smtClean="0"/>
              <a:t> </a:t>
            </a:r>
            <a:r>
              <a:rPr lang="ru-RU" dirty="0" err="1" smtClean="0"/>
              <a:t>науковців-хіміків</a:t>
            </a:r>
            <a:r>
              <a:rPr lang="ru-RU" dirty="0" smtClean="0"/>
              <a:t>. </a:t>
            </a:r>
            <a:r>
              <a:rPr lang="ru-RU" dirty="0" err="1" smtClean="0"/>
              <a:t>Сучасна</a:t>
            </a:r>
            <a:r>
              <a:rPr lang="ru-RU" dirty="0" smtClean="0"/>
              <a:t> </a:t>
            </a:r>
            <a:r>
              <a:rPr lang="ru-RU" dirty="0" err="1" smtClean="0"/>
              <a:t>хімія</a:t>
            </a:r>
            <a:r>
              <a:rPr lang="ru-RU" dirty="0" smtClean="0"/>
              <a:t> - </a:t>
            </a:r>
            <a:r>
              <a:rPr lang="ru-RU" dirty="0" err="1" smtClean="0"/>
              <a:t>високовпорядкована</a:t>
            </a:r>
            <a:r>
              <a:rPr lang="ru-RU" dirty="0" smtClean="0"/>
              <a:t> система </a:t>
            </a:r>
            <a:r>
              <a:rPr lang="ru-RU" dirty="0" err="1" smtClean="0"/>
              <a:t>знань</a:t>
            </a:r>
            <a:r>
              <a:rPr lang="ru-RU" dirty="0" smtClean="0"/>
              <a:t>, </a:t>
            </a:r>
            <a:r>
              <a:rPr lang="ru-RU" dirty="0" err="1" smtClean="0"/>
              <a:t>що</a:t>
            </a:r>
            <a:r>
              <a:rPr lang="ru-RU" dirty="0" smtClean="0"/>
              <a:t> </a:t>
            </a:r>
            <a:r>
              <a:rPr lang="ru-RU" dirty="0" err="1" smtClean="0"/>
              <a:t>стрімко</a:t>
            </a:r>
            <a:r>
              <a:rPr lang="ru-RU" dirty="0" smtClean="0"/>
              <a:t> </a:t>
            </a:r>
            <a:r>
              <a:rPr lang="ru-RU" dirty="0" err="1" smtClean="0"/>
              <a:t>й</a:t>
            </a:r>
            <a:r>
              <a:rPr lang="ru-RU" dirty="0" smtClean="0"/>
              <a:t> </a:t>
            </a:r>
            <a:r>
              <a:rPr lang="ru-RU" dirty="0" err="1" smtClean="0"/>
              <a:t>цілеспрямовано</a:t>
            </a:r>
            <a:r>
              <a:rPr lang="ru-RU" dirty="0" smtClean="0"/>
              <a:t> </a:t>
            </a:r>
            <a:r>
              <a:rPr lang="ru-RU" dirty="0" err="1" smtClean="0"/>
              <a:t>розвивається</a:t>
            </a:r>
            <a:r>
              <a:rPr lang="ru-RU" dirty="0" smtClean="0"/>
              <a:t> у </a:t>
            </a:r>
            <a:r>
              <a:rPr lang="ru-RU" dirty="0" err="1" smtClean="0"/>
              <a:t>взаємодії</a:t>
            </a:r>
            <a:r>
              <a:rPr lang="ru-RU" dirty="0" smtClean="0"/>
              <a:t> </a:t>
            </a:r>
            <a:r>
              <a:rPr lang="ru-RU" dirty="0" err="1" smtClean="0"/>
              <a:t>із</a:t>
            </a:r>
            <a:r>
              <a:rPr lang="ru-RU" dirty="0" smtClean="0"/>
              <a:t> системами </a:t>
            </a:r>
            <a:r>
              <a:rPr lang="ru-RU" dirty="0" err="1" smtClean="0"/>
              <a:t>знань</a:t>
            </a:r>
            <a:r>
              <a:rPr lang="ru-RU" dirty="0" smtClean="0"/>
              <a:t> </a:t>
            </a:r>
            <a:r>
              <a:rPr lang="ru-RU" dirty="0" err="1" smtClean="0"/>
              <a:t>інших</a:t>
            </a:r>
            <a:r>
              <a:rPr lang="ru-RU" dirty="0" smtClean="0"/>
              <a:t> наук.</a:t>
            </a:r>
            <a:endParaRPr lang="ru-RU" dirty="0"/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800" i="1" dirty="0" smtClean="0"/>
              <a:t>Як </a:t>
            </a:r>
            <a:r>
              <a:rPr lang="ru-RU" sz="4800" i="1" dirty="0" err="1" smtClean="0"/>
              <a:t>пов'язана</a:t>
            </a:r>
            <a:r>
              <a:rPr lang="ru-RU" sz="4800" i="1" dirty="0" smtClean="0"/>
              <a:t> </a:t>
            </a:r>
            <a:r>
              <a:rPr lang="ru-RU" sz="4800" i="1" dirty="0" err="1" smtClean="0"/>
              <a:t>хімія</a:t>
            </a:r>
            <a:r>
              <a:rPr lang="ru-RU" sz="4800" i="1" dirty="0" smtClean="0"/>
              <a:t> </a:t>
            </a:r>
            <a:r>
              <a:rPr lang="ru-RU" sz="4800" i="1" dirty="0" err="1" smtClean="0"/>
              <a:t>з</a:t>
            </a:r>
            <a:r>
              <a:rPr lang="ru-RU" sz="4800" i="1" dirty="0" smtClean="0"/>
              <a:t> </a:t>
            </a:r>
            <a:r>
              <a:rPr lang="ru-RU" sz="4800" i="1" dirty="0" err="1" smtClean="0"/>
              <a:t>іншими</a:t>
            </a:r>
            <a:r>
              <a:rPr lang="ru-RU" sz="4800" i="1" dirty="0" smtClean="0"/>
              <a:t> науками?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2000" dirty="0" smtClean="0"/>
              <a:t>     </a:t>
            </a:r>
            <a:r>
              <a:rPr lang="ru-RU" sz="2000" dirty="0" err="1" smtClean="0"/>
              <a:t>Забезпечуючи</a:t>
            </a:r>
            <a:r>
              <a:rPr lang="ru-RU" sz="2000" dirty="0" smtClean="0"/>
              <a:t> </a:t>
            </a:r>
            <a:r>
              <a:rPr lang="ru-RU" sz="2000" dirty="0" err="1" smtClean="0"/>
              <a:t>їх</a:t>
            </a:r>
            <a:r>
              <a:rPr lang="ru-RU" sz="2000" dirty="0" smtClean="0"/>
              <a:t> </a:t>
            </a:r>
            <a:r>
              <a:rPr lang="ru-RU" sz="2000" dirty="0" err="1" smtClean="0"/>
              <a:t>речовинами</a:t>
            </a:r>
            <a:r>
              <a:rPr lang="ru-RU" sz="2000" dirty="0" smtClean="0"/>
              <a:t>, </a:t>
            </a:r>
            <a:r>
              <a:rPr lang="ru-RU" sz="2000" dirty="0" err="1" smtClean="0"/>
              <a:t>матеріалами</a:t>
            </a:r>
            <a:r>
              <a:rPr lang="ru-RU" sz="2000" dirty="0" smtClean="0"/>
              <a:t> та </a:t>
            </a:r>
            <a:r>
              <a:rPr lang="ru-RU" sz="2000" dirty="0" err="1" smtClean="0"/>
              <a:t>сучасними</a:t>
            </a:r>
            <a:r>
              <a:rPr lang="ru-RU" sz="2000" dirty="0" smtClean="0"/>
              <a:t> </a:t>
            </a:r>
            <a:r>
              <a:rPr lang="ru-RU" sz="2000" dirty="0" err="1" smtClean="0"/>
              <a:t>технологіями</a:t>
            </a:r>
            <a:r>
              <a:rPr lang="ru-RU" sz="2000" dirty="0" smtClean="0"/>
              <a:t>, </a:t>
            </a:r>
            <a:r>
              <a:rPr lang="ru-RU" sz="2000" dirty="0" err="1" smtClean="0"/>
              <a:t>хімія</a:t>
            </a:r>
            <a:r>
              <a:rPr lang="ru-RU" sz="2000" dirty="0" smtClean="0"/>
              <a:t> </a:t>
            </a:r>
            <a:r>
              <a:rPr lang="ru-RU" sz="2000" dirty="0" err="1" smtClean="0"/>
              <a:t>водночас</a:t>
            </a:r>
            <a:r>
              <a:rPr lang="ru-RU" sz="2000" dirty="0" smtClean="0"/>
              <a:t> </a:t>
            </a:r>
            <a:r>
              <a:rPr lang="ru-RU" sz="2000" dirty="0" err="1" smtClean="0"/>
              <a:t>використовує</a:t>
            </a:r>
            <a:r>
              <a:rPr lang="ru-RU" sz="2000" dirty="0" smtClean="0"/>
              <a:t> </a:t>
            </a:r>
            <a:r>
              <a:rPr lang="ru-RU" sz="2000" dirty="0" err="1" smtClean="0"/>
              <a:t>здобутки</a:t>
            </a:r>
            <a:r>
              <a:rPr lang="ru-RU" sz="2000" dirty="0" smtClean="0"/>
              <a:t> математики, </a:t>
            </a:r>
            <a:r>
              <a:rPr lang="ru-RU" sz="2000" dirty="0" err="1" smtClean="0"/>
              <a:t>фізики</a:t>
            </a:r>
            <a:r>
              <a:rPr lang="ru-RU" sz="2000" dirty="0" smtClean="0"/>
              <a:t>, </a:t>
            </a:r>
            <a:r>
              <a:rPr lang="ru-RU" sz="2000" dirty="0" err="1" smtClean="0"/>
              <a:t>біології</a:t>
            </a:r>
            <a:r>
              <a:rPr lang="ru-RU" sz="2000" dirty="0" smtClean="0"/>
              <a:t>, </a:t>
            </a:r>
            <a:r>
              <a:rPr lang="ru-RU" sz="2000" dirty="0" err="1" smtClean="0"/>
              <a:t>екології</a:t>
            </a:r>
            <a:r>
              <a:rPr lang="ru-RU" sz="2000" dirty="0" smtClean="0"/>
              <a:t> для </a:t>
            </a:r>
            <a:r>
              <a:rPr lang="ru-RU" sz="2000" dirty="0" err="1" smtClean="0"/>
              <a:t>власного</a:t>
            </a:r>
            <a:r>
              <a:rPr lang="ru-RU" sz="2000" dirty="0" smtClean="0"/>
              <a:t> </a:t>
            </a:r>
            <a:r>
              <a:rPr lang="ru-RU" sz="2000" dirty="0" err="1" smtClean="0"/>
              <a:t>подальшого</a:t>
            </a:r>
            <a:r>
              <a:rPr lang="ru-RU" sz="2000" dirty="0" smtClean="0"/>
              <a:t> </a:t>
            </a:r>
            <a:r>
              <a:rPr lang="ru-RU" sz="2000" dirty="0" err="1" smtClean="0"/>
              <a:t>розвитку</a:t>
            </a:r>
            <a:r>
              <a:rPr lang="ru-RU" sz="2000" dirty="0" smtClean="0"/>
              <a:t>. </a:t>
            </a:r>
            <a:r>
              <a:rPr lang="ru-RU" sz="2000" dirty="0" err="1" smtClean="0"/>
              <a:t>Тож</a:t>
            </a:r>
            <a:r>
              <a:rPr lang="ru-RU" sz="2000" dirty="0" smtClean="0"/>
              <a:t> </a:t>
            </a:r>
            <a:r>
              <a:rPr lang="ru-RU" sz="2000" dirty="0" err="1" smtClean="0"/>
              <a:t>хімія</a:t>
            </a:r>
            <a:r>
              <a:rPr lang="ru-RU" sz="2000" dirty="0" smtClean="0"/>
              <a:t> </a:t>
            </a:r>
            <a:r>
              <a:rPr lang="ru-RU" sz="2000" dirty="0" err="1" smtClean="0"/>
              <a:t>є</a:t>
            </a:r>
            <a:r>
              <a:rPr lang="ru-RU" sz="2000" dirty="0" smtClean="0"/>
              <a:t> центральною, фундаментальною наукою </a:t>
            </a:r>
            <a:endParaRPr lang="ru-RU" sz="20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3657600"/>
            <a:ext cx="6410325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Найважливіші особливості сучасної хімії: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53200" y="4656124"/>
            <a:ext cx="2352675" cy="1872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7848600" cy="4571999"/>
          </a:xfrm>
        </p:spPr>
        <p:txBody>
          <a:bodyPr>
            <a:normAutofit fontScale="55000" lnSpcReduction="2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1. У хімії, насамперед </a:t>
            </a:r>
            <a:r>
              <a:rPr lang="ru-RU" dirty="0" err="1" smtClean="0"/>
              <a:t>у</a:t>
            </a:r>
            <a:r>
              <a:rPr lang="ru-RU" dirty="0" smtClean="0"/>
              <a:t> </a:t>
            </a:r>
            <a:r>
              <a:rPr lang="ru-RU" dirty="0" err="1" smtClean="0"/>
              <a:t>фізичній</a:t>
            </a:r>
            <a:r>
              <a:rPr lang="ru-RU" dirty="0" smtClean="0"/>
              <a:t> </a:t>
            </a:r>
            <a:r>
              <a:rPr lang="ru-RU" dirty="0" err="1" smtClean="0"/>
              <a:t>хімії</a:t>
            </a:r>
            <a:r>
              <a:rPr lang="ru-RU" dirty="0" smtClean="0"/>
              <a:t>, </a:t>
            </a:r>
            <a:r>
              <a:rPr lang="ru-RU" dirty="0" err="1" smtClean="0"/>
              <a:t>з'являються</a:t>
            </a:r>
            <a:r>
              <a:rPr lang="ru-RU" dirty="0" smtClean="0"/>
              <a:t> </a:t>
            </a:r>
            <a:r>
              <a:rPr lang="ru-RU" dirty="0" err="1" smtClean="0"/>
              <a:t>численні</a:t>
            </a:r>
            <a:r>
              <a:rPr lang="ru-RU" dirty="0" smtClean="0"/>
              <a:t> </a:t>
            </a:r>
            <a:r>
              <a:rPr lang="ru-RU" dirty="0" err="1" smtClean="0"/>
              <a:t>самостійні</a:t>
            </a:r>
            <a:r>
              <a:rPr lang="ru-RU" dirty="0" smtClean="0"/>
              <a:t> </a:t>
            </a:r>
            <a:r>
              <a:rPr lang="ru-RU" dirty="0" err="1" smtClean="0"/>
              <a:t>наукові</a:t>
            </a:r>
            <a:r>
              <a:rPr lang="ru-RU" dirty="0" smtClean="0"/>
              <a:t> </a:t>
            </a:r>
            <a:r>
              <a:rPr lang="ru-RU" dirty="0" err="1" smtClean="0"/>
              <a:t>дисципліни</a:t>
            </a:r>
            <a:r>
              <a:rPr lang="ru-RU" dirty="0" smtClean="0"/>
              <a:t> (</a:t>
            </a:r>
            <a:r>
              <a:rPr lang="ru-RU" dirty="0" err="1" smtClean="0"/>
              <a:t>хімічна</a:t>
            </a:r>
            <a:r>
              <a:rPr lang="ru-RU" dirty="0" smtClean="0"/>
              <a:t> </a:t>
            </a:r>
            <a:r>
              <a:rPr lang="ru-RU" dirty="0" err="1" smtClean="0"/>
              <a:t>термодинаміка</a:t>
            </a:r>
            <a:r>
              <a:rPr lang="ru-RU" dirty="0" smtClean="0"/>
              <a:t>, </a:t>
            </a:r>
            <a:r>
              <a:rPr lang="ru-RU" dirty="0" err="1" smtClean="0"/>
              <a:t>хімічна</a:t>
            </a:r>
            <a:r>
              <a:rPr lang="ru-RU" dirty="0" smtClean="0"/>
              <a:t> </a:t>
            </a:r>
            <a:r>
              <a:rPr lang="ru-RU" dirty="0" err="1" smtClean="0"/>
              <a:t>кінетика</a:t>
            </a:r>
            <a:r>
              <a:rPr lang="ru-RU" dirty="0" smtClean="0"/>
              <a:t>, </a:t>
            </a:r>
            <a:r>
              <a:rPr lang="ru-RU" dirty="0" err="1" smtClean="0"/>
              <a:t>електрохімія</a:t>
            </a:r>
            <a:r>
              <a:rPr lang="ru-RU" dirty="0" smtClean="0"/>
              <a:t>, </a:t>
            </a:r>
            <a:r>
              <a:rPr lang="ru-RU" dirty="0" err="1" smtClean="0"/>
              <a:t>термохімія</a:t>
            </a:r>
            <a:r>
              <a:rPr lang="ru-RU" dirty="0" smtClean="0"/>
              <a:t>, </a:t>
            </a:r>
            <a:r>
              <a:rPr lang="ru-RU" dirty="0" err="1" smtClean="0"/>
              <a:t>радіаційна</a:t>
            </a:r>
            <a:r>
              <a:rPr lang="ru-RU" dirty="0" smtClean="0"/>
              <a:t> </a:t>
            </a:r>
            <a:r>
              <a:rPr lang="ru-RU" dirty="0" err="1" smtClean="0"/>
              <a:t>хімія</a:t>
            </a:r>
            <a:r>
              <a:rPr lang="ru-RU" dirty="0" smtClean="0"/>
              <a:t>, </a:t>
            </a:r>
            <a:r>
              <a:rPr lang="ru-RU" dirty="0" err="1" smtClean="0"/>
              <a:t>фотохімія</a:t>
            </a:r>
            <a:r>
              <a:rPr lang="ru-RU" dirty="0" smtClean="0"/>
              <a:t>, </a:t>
            </a:r>
            <a:r>
              <a:rPr lang="ru-RU" dirty="0" err="1" smtClean="0"/>
              <a:t>плазмохімія</a:t>
            </a:r>
            <a:r>
              <a:rPr lang="ru-RU" dirty="0" smtClean="0"/>
              <a:t>, </a:t>
            </a:r>
            <a:r>
              <a:rPr lang="ru-RU" dirty="0" err="1" smtClean="0"/>
              <a:t>лазерна</a:t>
            </a:r>
            <a:r>
              <a:rPr lang="ru-RU" dirty="0" smtClean="0"/>
              <a:t> </a:t>
            </a:r>
            <a:r>
              <a:rPr lang="ru-RU" dirty="0" err="1" smtClean="0"/>
              <a:t>хімія</a:t>
            </a:r>
            <a:r>
              <a:rPr lang="ru-RU" dirty="0" smtClean="0"/>
              <a:t>).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2. </a:t>
            </a:r>
            <a:r>
              <a:rPr lang="ru-RU" dirty="0" err="1" smtClean="0"/>
              <a:t>Хімія</a:t>
            </a:r>
            <a:r>
              <a:rPr lang="ru-RU" dirty="0" smtClean="0"/>
              <a:t> активно </a:t>
            </a:r>
            <a:r>
              <a:rPr lang="ru-RU" dirty="0" err="1" smtClean="0"/>
              <a:t>інтегрується</a:t>
            </a:r>
            <a:r>
              <a:rPr lang="ru-RU" dirty="0" smtClean="0"/>
              <a:t> </a:t>
            </a:r>
            <a:r>
              <a:rPr lang="ru-RU" dirty="0" err="1" smtClean="0"/>
              <a:t>з</a:t>
            </a:r>
            <a:r>
              <a:rPr lang="ru-RU" dirty="0" smtClean="0"/>
              <a:t> </a:t>
            </a:r>
            <a:r>
              <a:rPr lang="ru-RU" dirty="0" err="1" smtClean="0"/>
              <a:t>іншими</a:t>
            </a:r>
            <a:r>
              <a:rPr lang="ru-RU" dirty="0" smtClean="0"/>
              <a:t> науками, результатом </a:t>
            </a:r>
            <a:r>
              <a:rPr lang="ru-RU" dirty="0" err="1" smtClean="0"/>
              <a:t>чого</a:t>
            </a:r>
            <a:r>
              <a:rPr lang="ru-RU" dirty="0" smtClean="0"/>
              <a:t> </a:t>
            </a:r>
            <a:r>
              <a:rPr lang="ru-RU" dirty="0" err="1" smtClean="0"/>
              <a:t>була</a:t>
            </a:r>
            <a:r>
              <a:rPr lang="ru-RU" dirty="0" smtClean="0"/>
              <a:t> </a:t>
            </a:r>
            <a:r>
              <a:rPr lang="ru-RU" dirty="0" err="1" smtClean="0"/>
              <a:t>поява</a:t>
            </a:r>
            <a:r>
              <a:rPr lang="ru-RU" dirty="0" smtClean="0"/>
              <a:t> </a:t>
            </a:r>
            <a:r>
              <a:rPr lang="ru-RU" dirty="0" err="1" smtClean="0"/>
              <a:t>біохімії</a:t>
            </a:r>
            <a:r>
              <a:rPr lang="ru-RU" dirty="0" smtClean="0"/>
              <a:t>, </a:t>
            </a:r>
            <a:r>
              <a:rPr lang="ru-RU" dirty="0" err="1" smtClean="0"/>
              <a:t>молекулярної</a:t>
            </a:r>
            <a:r>
              <a:rPr lang="ru-RU" dirty="0" smtClean="0"/>
              <a:t> </a:t>
            </a:r>
            <a:r>
              <a:rPr lang="ru-RU" dirty="0" err="1" smtClean="0"/>
              <a:t>біології</a:t>
            </a:r>
            <a:r>
              <a:rPr lang="ru-RU" dirty="0" smtClean="0"/>
              <a:t>, </a:t>
            </a:r>
            <a:r>
              <a:rPr lang="ru-RU" dirty="0" err="1" smtClean="0"/>
              <a:t>космохімії</a:t>
            </a:r>
            <a:r>
              <a:rPr lang="ru-RU" dirty="0" smtClean="0"/>
              <a:t>, </a:t>
            </a:r>
            <a:r>
              <a:rPr lang="ru-RU" dirty="0" err="1" smtClean="0"/>
              <a:t>геохімії</a:t>
            </a:r>
            <a:r>
              <a:rPr lang="ru-RU" dirty="0" smtClean="0"/>
              <a:t>, </a:t>
            </a:r>
            <a:r>
              <a:rPr lang="ru-RU" dirty="0" err="1" smtClean="0"/>
              <a:t>біогеохімії</a:t>
            </a:r>
            <a:r>
              <a:rPr lang="ru-RU" dirty="0" smtClean="0"/>
              <a:t>. </a:t>
            </a:r>
            <a:r>
              <a:rPr lang="ru-RU" dirty="0" err="1" smtClean="0"/>
              <a:t>Перші</a:t>
            </a:r>
            <a:r>
              <a:rPr lang="ru-RU" dirty="0" smtClean="0"/>
              <a:t> </a:t>
            </a:r>
            <a:r>
              <a:rPr lang="ru-RU" dirty="0" err="1" smtClean="0"/>
              <a:t>вивчають</a:t>
            </a:r>
            <a:r>
              <a:rPr lang="ru-RU" dirty="0" smtClean="0"/>
              <a:t> </a:t>
            </a:r>
            <a:r>
              <a:rPr lang="ru-RU" dirty="0" err="1" smtClean="0"/>
              <a:t>хімічні</a:t>
            </a:r>
            <a:r>
              <a:rPr lang="ru-RU" dirty="0" smtClean="0"/>
              <a:t> </a:t>
            </a:r>
            <a:r>
              <a:rPr lang="ru-RU" dirty="0" err="1" smtClean="0"/>
              <a:t>процеси</a:t>
            </a:r>
            <a:r>
              <a:rPr lang="ru-RU" dirty="0" smtClean="0"/>
              <a:t> в </a:t>
            </a:r>
            <a:r>
              <a:rPr lang="ru-RU" dirty="0" err="1" smtClean="0"/>
              <a:t>живих</a:t>
            </a:r>
            <a:r>
              <a:rPr lang="ru-RU" dirty="0" smtClean="0"/>
              <a:t> </a:t>
            </a:r>
            <a:r>
              <a:rPr lang="ru-RU" dirty="0" err="1" smtClean="0"/>
              <a:t>організмах</a:t>
            </a:r>
            <a:r>
              <a:rPr lang="ru-RU" dirty="0" smtClean="0"/>
              <a:t>, </a:t>
            </a:r>
            <a:r>
              <a:rPr lang="ru-RU" dirty="0" err="1" smtClean="0"/>
              <a:t>геохімія</a:t>
            </a:r>
            <a:r>
              <a:rPr lang="ru-RU" dirty="0" smtClean="0"/>
              <a:t> - </a:t>
            </a:r>
            <a:r>
              <a:rPr lang="ru-RU" dirty="0" err="1" smtClean="0"/>
              <a:t>закономірності</a:t>
            </a:r>
            <a:r>
              <a:rPr lang="ru-RU" dirty="0" smtClean="0"/>
              <a:t> </a:t>
            </a:r>
            <a:r>
              <a:rPr lang="ru-RU" dirty="0" err="1" smtClean="0"/>
              <a:t>поводження</a:t>
            </a:r>
            <a:r>
              <a:rPr lang="ru-RU" dirty="0" smtClean="0"/>
              <a:t> </a:t>
            </a:r>
            <a:r>
              <a:rPr lang="ru-RU" dirty="0" err="1" smtClean="0"/>
              <a:t>хімічних</a:t>
            </a:r>
            <a:r>
              <a:rPr lang="ru-RU" dirty="0" smtClean="0"/>
              <a:t> </a:t>
            </a:r>
            <a:r>
              <a:rPr lang="ru-RU" dirty="0" err="1" smtClean="0"/>
              <a:t>елементів</a:t>
            </a:r>
            <a:r>
              <a:rPr lang="ru-RU" dirty="0" smtClean="0"/>
              <a:t> у </a:t>
            </a:r>
            <a:r>
              <a:rPr lang="ru-RU" dirty="0" err="1" smtClean="0"/>
              <a:t>земній</a:t>
            </a:r>
            <a:r>
              <a:rPr lang="ru-RU" dirty="0" smtClean="0"/>
              <a:t> </a:t>
            </a:r>
            <a:r>
              <a:rPr lang="ru-RU" dirty="0" err="1" smtClean="0"/>
              <a:t>корі</a:t>
            </a:r>
            <a:r>
              <a:rPr lang="ru-RU" dirty="0" smtClean="0"/>
              <a:t>. </a:t>
            </a:r>
            <a:r>
              <a:rPr lang="ru-RU" dirty="0" err="1" smtClean="0"/>
              <a:t>Біогеохімія</a:t>
            </a:r>
            <a:r>
              <a:rPr lang="ru-RU" dirty="0" smtClean="0"/>
              <a:t> - </a:t>
            </a:r>
            <a:r>
              <a:rPr lang="ru-RU" dirty="0" err="1" smtClean="0"/>
              <a:t>це</a:t>
            </a:r>
            <a:r>
              <a:rPr lang="ru-RU" dirty="0" smtClean="0"/>
              <a:t> наука про </a:t>
            </a:r>
            <a:r>
              <a:rPr lang="ru-RU" dirty="0" err="1" smtClean="0"/>
              <a:t>процеси</a:t>
            </a:r>
            <a:r>
              <a:rPr lang="ru-RU" dirty="0" smtClean="0"/>
              <a:t> </a:t>
            </a:r>
            <a:r>
              <a:rPr lang="ru-RU" dirty="0" err="1" smtClean="0"/>
              <a:t>переміщення</a:t>
            </a:r>
            <a:r>
              <a:rPr lang="ru-RU" dirty="0" smtClean="0"/>
              <a:t>, </a:t>
            </a:r>
            <a:r>
              <a:rPr lang="ru-RU" dirty="0" err="1" smtClean="0"/>
              <a:t>розподілу</a:t>
            </a:r>
            <a:r>
              <a:rPr lang="ru-RU" dirty="0" smtClean="0"/>
              <a:t>, </a:t>
            </a:r>
            <a:r>
              <a:rPr lang="ru-RU" dirty="0" err="1" smtClean="0"/>
              <a:t>розсіювання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концентрації</a:t>
            </a:r>
            <a:r>
              <a:rPr lang="ru-RU" dirty="0" smtClean="0"/>
              <a:t> </a:t>
            </a:r>
            <a:r>
              <a:rPr lang="ru-RU" dirty="0" err="1" smtClean="0"/>
              <a:t>хімічних</a:t>
            </a:r>
            <a:r>
              <a:rPr lang="ru-RU" dirty="0" smtClean="0"/>
              <a:t> </a:t>
            </a:r>
            <a:r>
              <a:rPr lang="ru-RU" dirty="0" err="1" smtClean="0"/>
              <a:t>елементів</a:t>
            </a:r>
            <a:r>
              <a:rPr lang="ru-RU" dirty="0" smtClean="0"/>
              <a:t> у </a:t>
            </a:r>
            <a:r>
              <a:rPr lang="ru-RU" dirty="0" err="1" smtClean="0"/>
              <a:t>біосфері</a:t>
            </a:r>
            <a:r>
              <a:rPr lang="ru-RU" dirty="0" smtClean="0"/>
              <a:t> при </a:t>
            </a:r>
            <a:r>
              <a:rPr lang="ru-RU" dirty="0" err="1" smtClean="0"/>
              <a:t>участі</a:t>
            </a:r>
            <a:r>
              <a:rPr lang="ru-RU" dirty="0" smtClean="0"/>
              <a:t> </a:t>
            </a:r>
            <a:r>
              <a:rPr lang="ru-RU" dirty="0" err="1" smtClean="0"/>
              <a:t>організмів</a:t>
            </a:r>
            <a:r>
              <a:rPr lang="ru-RU" dirty="0" smtClean="0"/>
              <a:t>. Основоположником </a:t>
            </a:r>
            <a:r>
              <a:rPr lang="ru-RU" dirty="0" err="1" smtClean="0"/>
              <a:t>біогеохімії</a:t>
            </a:r>
            <a:r>
              <a:rPr lang="ru-RU" dirty="0" smtClean="0"/>
              <a:t> </a:t>
            </a:r>
            <a:r>
              <a:rPr lang="ru-RU" dirty="0" err="1" smtClean="0"/>
              <a:t>є</a:t>
            </a:r>
            <a:r>
              <a:rPr lang="ru-RU" dirty="0" smtClean="0"/>
              <a:t> В. І. Вернадский. </a:t>
            </a:r>
            <a:r>
              <a:rPr lang="ru-RU" dirty="0" err="1" smtClean="0"/>
              <a:t>Космохімія</a:t>
            </a:r>
            <a:r>
              <a:rPr lang="ru-RU" dirty="0" smtClean="0"/>
              <a:t> </a:t>
            </a:r>
            <a:r>
              <a:rPr lang="ru-RU" dirty="0" err="1" smtClean="0"/>
              <a:t>вивчає</a:t>
            </a:r>
            <a:r>
              <a:rPr lang="ru-RU" dirty="0" smtClean="0"/>
              <a:t> </a:t>
            </a:r>
            <a:r>
              <a:rPr lang="ru-RU" dirty="0" err="1" smtClean="0"/>
              <a:t>хімічний</a:t>
            </a:r>
            <a:r>
              <a:rPr lang="ru-RU" dirty="0" smtClean="0"/>
              <a:t> склад </a:t>
            </a:r>
            <a:r>
              <a:rPr lang="ru-RU" dirty="0" err="1" smtClean="0"/>
              <a:t>речовини</a:t>
            </a:r>
            <a:r>
              <a:rPr lang="ru-RU" dirty="0" smtClean="0"/>
              <a:t> у </a:t>
            </a:r>
            <a:r>
              <a:rPr lang="ru-RU" dirty="0" err="1" smtClean="0"/>
              <a:t>Всесвіті</a:t>
            </a:r>
            <a:r>
              <a:rPr lang="ru-RU" dirty="0" smtClean="0"/>
              <a:t>, </a:t>
            </a:r>
            <a:r>
              <a:rPr lang="ru-RU" dirty="0" err="1" smtClean="0"/>
              <a:t>його</a:t>
            </a:r>
            <a:r>
              <a:rPr lang="ru-RU" dirty="0" smtClean="0"/>
              <a:t> </a:t>
            </a:r>
            <a:r>
              <a:rPr lang="ru-RU" dirty="0" err="1" smtClean="0"/>
              <a:t>поширеність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розподіл</a:t>
            </a:r>
            <a:r>
              <a:rPr lang="ru-RU" dirty="0" smtClean="0"/>
              <a:t> по </a:t>
            </a:r>
            <a:r>
              <a:rPr lang="ru-RU" dirty="0" err="1" smtClean="0"/>
              <a:t>окремих</a:t>
            </a:r>
            <a:r>
              <a:rPr lang="ru-RU" dirty="0" smtClean="0"/>
              <a:t> </a:t>
            </a:r>
            <a:r>
              <a:rPr lang="ru-RU" dirty="0" err="1" smtClean="0"/>
              <a:t>космічних</a:t>
            </a:r>
            <a:r>
              <a:rPr lang="ru-RU" dirty="0" smtClean="0"/>
              <a:t> </a:t>
            </a:r>
            <a:r>
              <a:rPr lang="ru-RU" dirty="0" err="1" smtClean="0"/>
              <a:t>тілах</a:t>
            </a:r>
            <a:r>
              <a:rPr lang="ru-RU" dirty="0" smtClean="0"/>
              <a:t>.</a:t>
            </a:r>
            <a:br>
              <a:rPr lang="ru-RU" dirty="0" smtClean="0"/>
            </a:br>
            <a:r>
              <a:rPr lang="ru-RU" dirty="0" smtClean="0"/>
              <a:t>У </a:t>
            </a:r>
            <a:r>
              <a:rPr lang="ru-RU" dirty="0" err="1" smtClean="0"/>
              <a:t>хімії</a:t>
            </a:r>
            <a:r>
              <a:rPr lang="ru-RU" dirty="0" smtClean="0"/>
              <a:t> </a:t>
            </a:r>
            <a:r>
              <a:rPr lang="ru-RU" dirty="0" err="1" smtClean="0"/>
              <a:t>з'являються</a:t>
            </a:r>
            <a:r>
              <a:rPr lang="ru-RU" dirty="0" smtClean="0"/>
              <a:t> </a:t>
            </a:r>
            <a:r>
              <a:rPr lang="ru-RU" dirty="0" err="1" smtClean="0"/>
              <a:t>принципово</a:t>
            </a:r>
            <a:r>
              <a:rPr lang="ru-RU" dirty="0" smtClean="0"/>
              <a:t> </a:t>
            </a:r>
            <a:r>
              <a:rPr lang="ru-RU" dirty="0" err="1" smtClean="0"/>
              <a:t>нові</a:t>
            </a:r>
            <a:r>
              <a:rPr lang="ru-RU" dirty="0" smtClean="0"/>
              <a:t> </a:t>
            </a:r>
            <a:r>
              <a:rPr lang="ru-RU" dirty="0" err="1" smtClean="0"/>
              <a:t>методи</a:t>
            </a:r>
            <a:r>
              <a:rPr lang="ru-RU" dirty="0" smtClean="0"/>
              <a:t> </a:t>
            </a:r>
            <a:r>
              <a:rPr lang="ru-RU" dirty="0" err="1" smtClean="0"/>
              <a:t>дослідження</a:t>
            </a:r>
            <a:r>
              <a:rPr lang="ru-RU" dirty="0" smtClean="0"/>
              <a:t> (</a:t>
            </a:r>
            <a:r>
              <a:rPr lang="ru-RU" dirty="0" err="1" smtClean="0"/>
              <a:t>структурний</a:t>
            </a:r>
            <a:r>
              <a:rPr lang="ru-RU" dirty="0" smtClean="0"/>
              <a:t> </a:t>
            </a:r>
            <a:r>
              <a:rPr lang="ru-RU" dirty="0" err="1" smtClean="0"/>
              <a:t>рентгенівський</a:t>
            </a:r>
            <a:r>
              <a:rPr lang="ru-RU" dirty="0" smtClean="0"/>
              <a:t> </a:t>
            </a:r>
            <a:r>
              <a:rPr lang="ru-RU" dirty="0" err="1" smtClean="0"/>
              <a:t>аналіз</a:t>
            </a:r>
            <a:r>
              <a:rPr lang="ru-RU" dirty="0" smtClean="0"/>
              <a:t>, </a:t>
            </a:r>
            <a:r>
              <a:rPr lang="ru-RU" dirty="0" err="1" smtClean="0"/>
              <a:t>мас-спектроскопія</a:t>
            </a:r>
            <a:r>
              <a:rPr lang="ru-RU" dirty="0" smtClean="0"/>
              <a:t>, </a:t>
            </a:r>
            <a:r>
              <a:rPr lang="ru-RU" dirty="0" err="1" smtClean="0"/>
              <a:t>радіоспектроскопія</a:t>
            </a:r>
            <a:r>
              <a:rPr lang="ru-RU" dirty="0" smtClean="0"/>
              <a:t> </a:t>
            </a:r>
            <a:r>
              <a:rPr lang="ru-RU" dirty="0" err="1" smtClean="0"/>
              <a:t>тощо</a:t>
            </a:r>
            <a:r>
              <a:rPr lang="ru-RU" dirty="0" smtClean="0"/>
              <a:t>).</a:t>
            </a:r>
            <a:endParaRPr lang="ru-RU" dirty="0"/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uk-UA" dirty="0" smtClean="0"/>
              <a:t>   Отже, хімія – це наука про хімічну форму руху матерії, яка лежить в основі розвитку живої й неживої природи. Об'єктом вивчення хімії є хімічні елементи та їхні сполуки. Саме хімічні елементи – це ті цеглинки, з яких побудовано Всесвіт.</a:t>
            </a:r>
            <a:endParaRPr lang="ru-RU" dirty="0"/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Джерела: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http://www.wikipedia.org/</a:t>
            </a:r>
            <a:endParaRPr lang="uk-UA" dirty="0" smtClean="0"/>
          </a:p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43400" y="2362200"/>
            <a:ext cx="4210050" cy="378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push dir="d"/>
  </p:transition>
</p:sld>
</file>

<file path=ppt/theme/theme1.xml><?xml version="1.0" encoding="utf-8"?>
<a:theme xmlns:a="http://schemas.openxmlformats.org/drawingml/2006/main" name="Техническая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60</TotalTime>
  <Words>383</Words>
  <Application>Microsoft Office PowerPoint</Application>
  <PresentationFormat>Экран (4:3)</PresentationFormat>
  <Paragraphs>25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Техническая</vt:lpstr>
      <vt:lpstr>Місце хімії серед наук про природу</vt:lpstr>
      <vt:lpstr>План</vt:lpstr>
      <vt:lpstr>Хімія в історії людини</vt:lpstr>
      <vt:lpstr>Слайд 4</vt:lpstr>
      <vt:lpstr>Сучасна хімія</vt:lpstr>
      <vt:lpstr>Як пов'язана хімія з іншими науками?</vt:lpstr>
      <vt:lpstr>Найважливіші особливості сучасної хімії:</vt:lpstr>
      <vt:lpstr>Слайд 8</vt:lpstr>
      <vt:lpstr>Джерела: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Місце хімії серед наук про природу.</dc:title>
  <cp:lastModifiedBy>Елена</cp:lastModifiedBy>
  <cp:revision>11</cp:revision>
  <dcterms:modified xsi:type="dcterms:W3CDTF">2014-10-19T10:15:26Z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163826</vt:lpwstr>
  </property>
  <property fmtid="{D5CDD505-2E9C-101B-9397-08002B2CF9AE}" name="NXPowerLiteVersion" pid="3">
    <vt:lpwstr>D4.1.4</vt:lpwstr>
  </property>
</Properties>
</file>